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Host Grotesk Medium"/>
      <p:regular r:id="rId16"/>
    </p:embeddedFon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141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Subtask 2: Transition from Handwritten Name to Holiday Greeting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7909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Dynamical Systems Approach to Swarm Robotic Reconfiguration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03107" y="1055370"/>
            <a:ext cx="4491990" cy="384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Objective and System Overview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003107" y="1649135"/>
            <a:ext cx="10624185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segment details the objectives and fundamental components guiding the swarm's transition from a handwritten name formation to a static holiday greeting.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2003107" y="2502694"/>
            <a:ext cx="3474363" cy="1294448"/>
          </a:xfrm>
          <a:prstGeom prst="roundRect">
            <a:avLst>
              <a:gd name="adj" fmla="val 8477"/>
            </a:avLst>
          </a:prstGeom>
          <a:solidFill>
            <a:srgbClr val="FAF9F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3107" y="2479834"/>
            <a:ext cx="3474363" cy="914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08" y="2271832"/>
            <a:ext cx="461843" cy="4618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47896" y="2387322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2179915" y="2887623"/>
            <a:ext cx="1924645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Input State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2179915" y="3232666"/>
            <a:ext cx="3120747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Swarm configured as the final state of Subtask 1 (handwritten name formation).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2003107" y="4132421"/>
            <a:ext cx="3474363" cy="1294448"/>
          </a:xfrm>
          <a:prstGeom prst="roundRect">
            <a:avLst>
              <a:gd name="adj" fmla="val 8477"/>
            </a:avLst>
          </a:prstGeom>
          <a:solidFill>
            <a:srgbClr val="FAF9F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107" y="4109561"/>
            <a:ext cx="3474363" cy="9144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08" y="3901559"/>
            <a:ext cx="461843" cy="46184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647896" y="4017050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2179915" y="4517350"/>
            <a:ext cx="1924645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 Output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2179915" y="4862393"/>
            <a:ext cx="3120747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visually stable, static "Happy New Year!" greeting.</a:t>
            </a:r>
            <a:endParaRPr lang="en-US" sz="1200" dirty="0"/>
          </a:p>
        </p:txBody>
      </p:sp>
      <p:sp>
        <p:nvSpPr>
          <p:cNvPr id="16" name="Shape 10"/>
          <p:cNvSpPr/>
          <p:nvPr/>
        </p:nvSpPr>
        <p:spPr>
          <a:xfrm>
            <a:off x="2003107" y="5762149"/>
            <a:ext cx="3474363" cy="1294448"/>
          </a:xfrm>
          <a:prstGeom prst="roundRect">
            <a:avLst>
              <a:gd name="adj" fmla="val 8477"/>
            </a:avLst>
          </a:prstGeom>
          <a:solidFill>
            <a:srgbClr val="FAF9F5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107" y="5739289"/>
            <a:ext cx="3474363" cy="9144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308" y="5531287"/>
            <a:ext cx="461843" cy="46184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647896" y="5646777"/>
            <a:ext cx="184666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450" dirty="0"/>
          </a:p>
        </p:txBody>
      </p:sp>
      <p:sp>
        <p:nvSpPr>
          <p:cNvPr id="20" name="Text 12"/>
          <p:cNvSpPr/>
          <p:nvPr/>
        </p:nvSpPr>
        <p:spPr>
          <a:xfrm>
            <a:off x="2179915" y="6147078"/>
            <a:ext cx="1924645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Desired Outcome</a:t>
            </a:r>
            <a:endParaRPr lang="en-US" sz="1500" dirty="0"/>
          </a:p>
        </p:txBody>
      </p:sp>
      <p:sp>
        <p:nvSpPr>
          <p:cNvPr id="21" name="Text 13"/>
          <p:cNvSpPr/>
          <p:nvPr/>
        </p:nvSpPr>
        <p:spPr>
          <a:xfrm>
            <a:off x="2179915" y="6492121"/>
            <a:ext cx="3120747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Smooth, collision-free trajectories enabling a clear visualization of the transition.</a:t>
            </a:r>
            <a:endParaRPr lang="en-US" sz="120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613" y="2744867"/>
            <a:ext cx="6774180" cy="38386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27791" y="417790"/>
            <a:ext cx="5041702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Initial Value Problem (IVP) Formulation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2327791" y="963335"/>
            <a:ext cx="9974818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transition problem remains an Initial Value Problem, inheriting its initial conditions directly from the preceding task, ensuring continuity.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327791" y="1327190"/>
            <a:ext cx="3261955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initial condition for Subtask 2 is precisely the final state achieved in Subtask 1, maintaining dynamic continuity: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327791" y="1942267"/>
            <a:ext cx="3261955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formulation ensures that the swarm's starting positions and velocities for the greeting formation are coherent with their prior configuration, preventing abrupt discontinuities.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0029" y="1347907"/>
            <a:ext cx="6360200" cy="636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6381" y="1370647"/>
            <a:ext cx="6185773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Dynamics and Velocity Constraints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1526381" y="2038231"/>
            <a:ext cx="11577518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underlying control laws from Subtask 1 are preserved, with an added velocity saturation mechanism to maintain physical realism.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521" y="2573774"/>
            <a:ext cx="45720" cy="13073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9860" y="2596634"/>
            <a:ext cx="278177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Invariant Equations of Motion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739860" y="2982873"/>
            <a:ext cx="3572470" cy="87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same IVP equations utilized for static target adherence in Subtask 1 are applied here, forming the foundation for the swarm's movement dynamics.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21" y="4083487"/>
            <a:ext cx="45720" cy="13073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39860" y="4106347"/>
            <a:ext cx="209728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Velocity Saturation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739860" y="4492585"/>
            <a:ext cx="3572470" cy="87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prevent unrealistic accelerations and maintain control stability, a velocity saturation mechanism is rigorously enforced, limiting individual agent speeds.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21" y="5593199"/>
            <a:ext cx="45720" cy="10884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39860" y="5616059"/>
            <a:ext cx="209728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Smooth Trajectories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739860" y="6002298"/>
            <a:ext cx="3572470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dynamics, coupled with saturation, ensure a physically plausible and visually smooth transition between formations.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288" y="2536150"/>
            <a:ext cx="7382113" cy="4183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0221" y="450652"/>
            <a:ext cx="6180296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 Target Formation: "Happy New Year!"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1770221" y="1080254"/>
            <a:ext cx="11089958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target configuration for the holiday greeting is meticulously extracted and processed from a static image to define the swarm's desired final state.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2057" y="1414224"/>
            <a:ext cx="6486168" cy="58247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46658" y="2568761"/>
            <a:ext cx="2417601" cy="311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Image Acquisition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065" y="3882223"/>
            <a:ext cx="554495" cy="5544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69771" y="5774613"/>
            <a:ext cx="2341531" cy="311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Edge Detection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6964" y="4220292"/>
            <a:ext cx="554495" cy="5544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48091" y="3221507"/>
            <a:ext cx="2341531" cy="311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Point Sampling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2495" y="4583314"/>
            <a:ext cx="554496" cy="5544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70221" y="7367111"/>
            <a:ext cx="11089958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"Happy New Year!" greeting image undergoes a robust digital processing pipeline. Initially, edge detection algorithms (Canny and Otsu) identify the contours, followed by strategic sampling to extract target points that the individual swarm agents will converge upon.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25" y="674370"/>
            <a:ext cx="5998012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Transition Scheduling and Pacing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95325" y="1518999"/>
            <a:ext cx="13239750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Careful scheduling defines the temporal evolution of the transition, including the duration and "hold" phases for stability.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303770" y="1994297"/>
            <a:ext cx="22860" cy="4805958"/>
          </a:xfrm>
          <a:prstGeom prst="roundRect">
            <a:avLst>
              <a:gd name="adj" fmla="val 365031"/>
            </a:avLst>
          </a:prstGeom>
          <a:solidFill>
            <a:srgbClr val="BFD3D8"/>
          </a:solidFill>
          <a:ln/>
        </p:spPr>
      </p:sp>
      <p:sp>
        <p:nvSpPr>
          <p:cNvPr id="5" name="Shape 3"/>
          <p:cNvSpPr/>
          <p:nvPr/>
        </p:nvSpPr>
        <p:spPr>
          <a:xfrm>
            <a:off x="6940748" y="2206347"/>
            <a:ext cx="397312" cy="22860"/>
          </a:xfrm>
          <a:prstGeom prst="roundRect">
            <a:avLst>
              <a:gd name="adj" fmla="val 365031"/>
            </a:avLst>
          </a:prstGeom>
          <a:solidFill>
            <a:srgbClr val="BFD3D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0726" y="2143304"/>
            <a:ext cx="148947" cy="14894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37171" y="2062520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Define </a:t>
            </a:r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95325" y="2477214"/>
            <a:ext cx="582525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the overall time horizon for the transition.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292340" y="3348990"/>
            <a:ext cx="397312" cy="22860"/>
          </a:xfrm>
          <a:prstGeom prst="roundRect">
            <a:avLst>
              <a:gd name="adj" fmla="val 365031"/>
            </a:avLst>
          </a:prstGeom>
          <a:solidFill>
            <a:srgbClr val="BFD3D8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726" y="3285946"/>
            <a:ext cx="148947" cy="14894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09823" y="3205163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Frame Rate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8109823" y="3619857"/>
            <a:ext cx="582525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Determine the number of frames per second for smooth animation.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940748" y="4351734"/>
            <a:ext cx="397312" cy="22860"/>
          </a:xfrm>
          <a:prstGeom prst="roundRect">
            <a:avLst>
              <a:gd name="adj" fmla="val 365031"/>
            </a:avLst>
          </a:prstGeom>
          <a:solidFill>
            <a:srgbClr val="BFD3D8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26" y="4288691"/>
            <a:ext cx="148947" cy="14894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037171" y="4207907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Steps per Frame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95325" y="4622602"/>
            <a:ext cx="582525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Specify the numerical integration steps within each frame for precision.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7292340" y="5354598"/>
            <a:ext cx="397312" cy="22860"/>
          </a:xfrm>
          <a:prstGeom prst="roundRect">
            <a:avLst>
              <a:gd name="adj" fmla="val 365031"/>
            </a:avLst>
          </a:prstGeom>
          <a:solidFill>
            <a:srgbClr val="BFD3D8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26" y="5291554"/>
            <a:ext cx="148947" cy="14894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109823" y="5210770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Hold Frames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8109823" y="5625465"/>
            <a:ext cx="5825252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static "hold" frames at the end to ensure the greeting remains stable and legible.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95325" y="6995993"/>
            <a:ext cx="13239750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structured approach ensures that the dynamic transition is visually coherent and culminates in a static display that is both stable and easily discernible by the observer.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27791" y="417790"/>
            <a:ext cx="5031581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Numerical Integration: The RK4 Solver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2327791" y="963335"/>
            <a:ext cx="9974818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robust Runge-Kutta 4th order method (RK4) is continuously employed for numerical integration, preserving computational stability and accuracy.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7791" y="1347907"/>
            <a:ext cx="6360200" cy="63602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048274" y="2592705"/>
            <a:ext cx="3261955" cy="1169670"/>
          </a:xfrm>
          <a:prstGeom prst="roundRect">
            <a:avLst>
              <a:gd name="adj" fmla="val 5191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208056" y="2752487"/>
            <a:ext cx="1807012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Solver Consistency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208056" y="3070384"/>
            <a:ext cx="2942392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same RK4 solver, proven effective in Subtask 1, is maintained for consistency across both tasks.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9048274" y="3854410"/>
            <a:ext cx="3261955" cy="1169670"/>
          </a:xfrm>
          <a:prstGeom prst="roundRect">
            <a:avLst>
              <a:gd name="adj" fmla="val 5191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08056" y="4014192"/>
            <a:ext cx="1807012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Stability Benefits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9208056" y="4332089"/>
            <a:ext cx="2942392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RK4 provides excellent stability properties, crucial for avoiding numerical oscillations during dynamic transitions.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9048274" y="5116116"/>
            <a:ext cx="3261955" cy="1347073"/>
          </a:xfrm>
          <a:prstGeom prst="roundRect">
            <a:avLst>
              <a:gd name="adj" fmla="val 4507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208056" y="5275897"/>
            <a:ext cx="2053352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Computational Efficiency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9208056" y="5593794"/>
            <a:ext cx="2942392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Despite its accuracy, RK4 remains computationally tractable, balancing precision with real-time simulation requirements.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4273"/>
            <a:ext cx="96615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Verification and Validation of Transition Quality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74877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quality of the transition is rigorously evaluated against key performance indicators, ensuring a high-fidelity and safe swarm reconfiguration.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337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Smoothness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27746"/>
            <a:ext cx="378523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Validated by bounded acceleration and velocity profiles, indicating fluid movement without abrupt changes.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810351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922996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025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 Error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516392"/>
            <a:ext cx="3898821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Monitored to confirm continuous decrease, ensuring the swarm converges accurately to the "Happy New Year!" formation.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810351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539371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48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39101"/>
            <a:ext cx="38988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Maintained through constant monitoring of inter-agent distances, ensuring a critical safety margin.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810351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6306622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818674"/>
            <a:ext cx="8257223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Summary: From Concept to Visualization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77240" y="1808678"/>
            <a:ext cx="13075920" cy="4698444"/>
          </a:xfrm>
          <a:prstGeom prst="roundRect">
            <a:avLst>
              <a:gd name="adj" fmla="val 198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4860" y="1816298"/>
            <a:ext cx="13060680" cy="9351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7031" y="1954292"/>
            <a:ext cx="20388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State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3497580" y="1954292"/>
            <a:ext cx="203632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Subtask 1 Final Configuration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985629" y="1954292"/>
            <a:ext cx="265795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IVP Initial Conditions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095303" y="1954292"/>
            <a:ext cx="20363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 Vector Import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583352" y="1954292"/>
            <a:ext cx="204013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Dependence on Subtask 1 Accuracy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84860" y="2751415"/>
            <a:ext cx="13060680" cy="942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7031" y="2889409"/>
            <a:ext cx="20388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Target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3497580" y="2889409"/>
            <a:ext cx="203632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"Happy New Year!" Greeting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985629" y="2889409"/>
            <a:ext cx="265795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Processing (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Canny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Otsu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095303" y="2889409"/>
            <a:ext cx="2036326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highlight>
                  <a:srgbClr val="EDEC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OpenCV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&amp; Sampling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1583352" y="2889409"/>
            <a:ext cx="204013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Quality Sensitivity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84860" y="3694152"/>
            <a:ext cx="13060680" cy="9351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7031" y="3832146"/>
            <a:ext cx="20388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Assignment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3497580" y="3832146"/>
            <a:ext cx="203632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Optimal Agent-to-Target Matching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5985629" y="3832146"/>
            <a:ext cx="265795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Distance Metric Minimization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9095303" y="3832146"/>
            <a:ext cx="20363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Greedy Algorithm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1583352" y="3832146"/>
            <a:ext cx="204013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for Local Optima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84860" y="4629269"/>
            <a:ext cx="13060680" cy="9351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07031" y="4767263"/>
            <a:ext cx="20388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3497580" y="4767263"/>
            <a:ext cx="203632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Trajectory Generation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5985629" y="4767263"/>
            <a:ext cx="265795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RK4 Method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9095303" y="4767263"/>
            <a:ext cx="20363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 Solver Loop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11583352" y="4767263"/>
            <a:ext cx="204013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Computational Complexity (N-body)</a:t>
            </a:r>
            <a:endParaRPr lang="en-US" sz="1700" dirty="0"/>
          </a:p>
        </p:txBody>
      </p:sp>
      <p:sp>
        <p:nvSpPr>
          <p:cNvPr id="28" name="Shape 26"/>
          <p:cNvSpPr/>
          <p:nvPr/>
        </p:nvSpPr>
        <p:spPr>
          <a:xfrm>
            <a:off x="784860" y="5564386"/>
            <a:ext cx="13060680" cy="9351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07031" y="5702379"/>
            <a:ext cx="20388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Repulsion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3497580" y="5702379"/>
            <a:ext cx="2036326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Collision Avoidance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5985629" y="5702379"/>
            <a:ext cx="265795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Inverse Square Force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9095303" y="5702379"/>
            <a:ext cx="203632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Vectorized Force Calculation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11583352" y="5702379"/>
            <a:ext cx="204013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Aggressive Gains (Oscillation)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777240" y="6751677"/>
            <a:ext cx="1307592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table encapsulates the complete workflow, from defining the task requirements to their mathematical grounding and computational realization, alongside inherent limitations.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2026-01-29T23:20:05Z</dcterms:created>
  <dcterms:modified xsi:type="dcterms:W3CDTF">2026-01-29T23:20:05Z</dcterms:modified>
</cp:coreProperties>
</file>